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Poppins Light"/>
      <p:regular r:id="rId15"/>
      <p:bold r:id="rId16"/>
      <p:italic r:id="rId17"/>
      <p:boldItalic r:id="rId18"/>
    </p:embeddedFont>
    <p:embeddedFont>
      <p:font typeface="Roboto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11" Type="http://schemas.openxmlformats.org/officeDocument/2006/relationships/slide" Target="slides/slide7.xml"/><Relationship Id="rId22" Type="http://schemas.openxmlformats.org/officeDocument/2006/relationships/font" Target="fonts/RobotoLight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oppinsLight-regular.fntdata"/><Relationship Id="rId14" Type="http://schemas.openxmlformats.org/officeDocument/2006/relationships/slide" Target="slides/slide10.xml"/><Relationship Id="rId17" Type="http://schemas.openxmlformats.org/officeDocument/2006/relationships/font" Target="fonts/PoppinsLight-italic.fntdata"/><Relationship Id="rId16" Type="http://schemas.openxmlformats.org/officeDocument/2006/relationships/font" Target="fonts/PoppinsLight-bold.fntdata"/><Relationship Id="rId5" Type="http://schemas.openxmlformats.org/officeDocument/2006/relationships/slide" Target="slides/slide1.xml"/><Relationship Id="rId19" Type="http://schemas.openxmlformats.org/officeDocument/2006/relationships/font" Target="fonts/RobotoLight-regular.fntdata"/><Relationship Id="rId6" Type="http://schemas.openxmlformats.org/officeDocument/2006/relationships/slide" Target="slides/slide2.xml"/><Relationship Id="rId18" Type="http://schemas.openxmlformats.org/officeDocument/2006/relationships/font" Target="fonts/Poppin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62940" y="1504063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Benford's Law and Zipf's Law: Finding Hidden Patterns in Data</a:t>
            </a:r>
            <a:endParaRPr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AI Course Project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Team Members: Sandesh, Swarnim, Neha, Tisha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 You!</a:t>
            </a:r>
            <a:endParaRPr b="0" i="0" sz="4450" u="none" cap="none" strike="noStrike"/>
          </a:p>
        </p:txBody>
      </p:sp>
      <p:sp>
        <p:nvSpPr>
          <p:cNvPr id="210" name="Google Shape;210;p22"/>
          <p:cNvSpPr/>
          <p:nvPr/>
        </p:nvSpPr>
        <p:spPr>
          <a:xfrm>
            <a:off x="793790" y="383976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We sincerely appreciate your time and interest in our presentation.</a:t>
            </a:r>
            <a:endParaRPr b="0" i="0" sz="1750" u="none" cap="none" strike="noStrike"/>
          </a:p>
        </p:txBody>
      </p:sp>
      <p:sp>
        <p:nvSpPr>
          <p:cNvPr id="211" name="Google Shape;211;p2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If you have any questions or feedback, please don't hesitate to reach out.</a:t>
            </a:r>
            <a:endParaRPr b="0" i="0" sz="1750" u="none" cap="none" strike="noStrike"/>
          </a:p>
        </p:txBody>
      </p:sp>
      <p:sp>
        <p:nvSpPr>
          <p:cNvPr id="212" name="Google Shape;212;p22"/>
          <p:cNvSpPr/>
          <p:nvPr/>
        </p:nvSpPr>
        <p:spPr>
          <a:xfrm>
            <a:off x="793790" y="507587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We look forward to staying connected!</a:t>
            </a:r>
            <a:endParaRPr b="0" i="0" sz="1750" u="none" cap="none" strike="noStrike"/>
          </a:p>
        </p:txBody>
      </p:sp>
      <p:sp>
        <p:nvSpPr>
          <p:cNvPr id="213" name="Google Shape;213;p22"/>
          <p:cNvSpPr/>
          <p:nvPr/>
        </p:nvSpPr>
        <p:spPr>
          <a:xfrm>
            <a:off x="12678825" y="7502600"/>
            <a:ext cx="1890300" cy="72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3913" y="922020"/>
            <a:ext cx="4966454" cy="63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727829" y="895588"/>
            <a:ext cx="7406045" cy="649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050"/>
              <a:buFont typeface="Poppins Light"/>
              <a:buNone/>
            </a:pPr>
            <a:r>
              <a:rPr b="0" i="0" lang="en-US" sz="40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 to Benford's Law</a:t>
            </a:r>
            <a:endParaRPr b="0" i="0" sz="405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727829" y="1857256"/>
            <a:ext cx="7688342" cy="1213247"/>
          </a:xfrm>
          <a:prstGeom prst="roundRect">
            <a:avLst>
              <a:gd fmla="val 719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943332" y="2072759"/>
            <a:ext cx="2599372" cy="324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Poppins Light"/>
              <a:buNone/>
            </a:pPr>
            <a:r>
              <a:rPr b="0" i="0" lang="en-US" sz="20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Definition</a:t>
            </a:r>
            <a:endParaRPr b="0" i="0" sz="20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943332" y="2522220"/>
            <a:ext cx="7257336" cy="3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 Light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Distribution of leading digits in real-world numbers.</a:t>
            </a:r>
            <a:endParaRPr b="0" i="0" sz="16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27829" y="3278386"/>
            <a:ext cx="7688342" cy="1213247"/>
          </a:xfrm>
          <a:prstGeom prst="roundRect">
            <a:avLst>
              <a:gd fmla="val 719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943332" y="3493889"/>
            <a:ext cx="2599372" cy="324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Poppins Light"/>
              <a:buNone/>
            </a:pPr>
            <a:r>
              <a:rPr b="0" i="0" lang="en-US" sz="20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Expected Pattern</a:t>
            </a:r>
            <a:endParaRPr b="0" i="0" sz="20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943332" y="3943350"/>
            <a:ext cx="7257336" cy="3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 Light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Digit 1 appears ~30%; digit 9 less than 5% of time.</a:t>
            </a:r>
            <a:endParaRPr b="0" i="0" sz="16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27829" y="4699516"/>
            <a:ext cx="7688342" cy="1213247"/>
          </a:xfrm>
          <a:prstGeom prst="roundRect">
            <a:avLst>
              <a:gd fmla="val 719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43332" y="4915019"/>
            <a:ext cx="2599372" cy="324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Poppins Light"/>
              <a:buNone/>
            </a:pPr>
            <a:r>
              <a:rPr b="0" i="0" lang="en-US" sz="20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Applications</a:t>
            </a:r>
            <a:endParaRPr b="0" i="0" sz="20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943332" y="5364480"/>
            <a:ext cx="7257336" cy="3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 Light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Financial data, population stats, and more.</a:t>
            </a:r>
            <a:endParaRPr b="0" i="0" sz="16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27829" y="6120646"/>
            <a:ext cx="7688342" cy="1213247"/>
          </a:xfrm>
          <a:prstGeom prst="roundRect">
            <a:avLst>
              <a:gd fmla="val 719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943332" y="6336149"/>
            <a:ext cx="2599372" cy="324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Poppins Light"/>
              <a:buNone/>
            </a:pPr>
            <a:r>
              <a:rPr b="0" i="0" lang="en-US" sz="20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History</a:t>
            </a:r>
            <a:endParaRPr b="0" i="0" sz="200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943332" y="6785610"/>
            <a:ext cx="7257336" cy="3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 Light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Identified by Newcomb (1881), rediscovered by Benford (1938).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952262"/>
            <a:ext cx="4919305" cy="63249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Mathematical Foundation of Benford's Law</a:t>
            </a:r>
            <a:endParaRPr b="0" i="0" sz="44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Formula</a:t>
            </a:r>
            <a:endParaRPr b="0" i="0" sz="220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P(d) = log10(1 + 1/d), with d the leading digit 1-9</a:t>
            </a:r>
            <a:endParaRPr b="0" i="0" sz="17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Scale Invariance</a:t>
            </a:r>
            <a:endParaRPr b="0" i="0" sz="220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Law applies regardless of the unit of measurement.</a:t>
            </a:r>
            <a:endParaRPr b="0" i="0" sz="175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Base Invariance</a:t>
            </a:r>
            <a:endParaRPr b="0" i="0" sz="22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Consistent behavior across different numeric bases.</a:t>
            </a:r>
            <a:endParaRPr b="0" i="0" sz="17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 It Works</a:t>
            </a:r>
            <a:endParaRPr b="0" i="0" sz="22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Numbers favor smaller digits due to logarithmic scaling.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793790" y="164544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 Selection and Preparation</a:t>
            </a:r>
            <a:endParaRPr b="0" i="0" sz="44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793790" y="3629978"/>
            <a:ext cx="147399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 1</a:t>
            </a:r>
            <a:endParaRPr b="0" i="0" sz="220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793790" y="4211122"/>
            <a:ext cx="1473994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County population data from US Census Bureau (2020)</a:t>
            </a:r>
            <a:endParaRPr b="0" i="0" sz="17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2828806" y="3629978"/>
            <a:ext cx="147399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 2</a:t>
            </a:r>
            <a:endParaRPr b="0" i="0" sz="220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2828806" y="4211122"/>
            <a:ext cx="1473994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Financial statements from public companies (2023-2024)</a:t>
            </a:r>
            <a:endParaRPr b="0" i="0" sz="17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4863822" y="3629978"/>
            <a:ext cx="14739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Cleaning</a:t>
            </a:r>
            <a:endParaRPr b="0" i="0" sz="220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4863822" y="4565452"/>
            <a:ext cx="1473994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Removed non-numeric data and handled missing values</a:t>
            </a:r>
            <a:endParaRPr b="0" i="0" sz="17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6898838" y="3629978"/>
            <a:ext cx="14739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Preprocessing</a:t>
            </a:r>
            <a:endParaRPr b="0" i="0" sz="220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6898838" y="4565452"/>
            <a:ext cx="147399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Extracted leading digits for analysis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2431971"/>
            <a:ext cx="4919305" cy="3365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793790" y="2250877"/>
            <a:ext cx="703397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Analysis: Population Data</a:t>
            </a:r>
            <a:endParaRPr b="0" i="0" sz="445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Findings</a:t>
            </a:r>
            <a:endParaRPr b="0" i="0" sz="220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1530906" y="386810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Population data closely matches Benford's Law.</a:t>
            </a:r>
            <a:endParaRPr b="0" i="0" sz="175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Deviation Metric</a:t>
            </a:r>
            <a:endParaRPr b="0" i="0" sz="220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Mean Absolute Deviation (MAD) = 0.025, very low.</a:t>
            </a:r>
            <a:endParaRPr b="0" i="0" sz="175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Explanations</a:t>
            </a:r>
            <a:endParaRPr b="0" i="0" sz="220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Reflects natural population growth and administrative factors.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/>
          <p:nvPr/>
        </p:nvSpPr>
        <p:spPr>
          <a:xfrm>
            <a:off x="793790" y="2358509"/>
            <a:ext cx="654129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Analysis: Financial Data</a:t>
            </a:r>
            <a:endParaRPr b="0" i="0" sz="44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793790" y="3634264"/>
            <a:ext cx="21495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Observations</a:t>
            </a:r>
            <a:endParaRPr b="0" i="0" sz="220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793790" y="4215408"/>
            <a:ext cx="214955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Deviations from Benford's Law in certain financial accounts.</a:t>
            </a:r>
            <a:endParaRPr b="0" i="0" sz="175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3504367" y="3634264"/>
            <a:ext cx="21495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Metrics</a:t>
            </a:r>
            <a:endParaRPr b="0" i="0" sz="220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3504367" y="4215408"/>
            <a:ext cx="214955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MAD = 0.07 for revenue accounts</a:t>
            </a:r>
            <a:endParaRPr b="0" i="0" sz="17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3504367" y="5020508"/>
            <a:ext cx="214955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MAD = 0.12 for expenses</a:t>
            </a:r>
            <a:endParaRPr b="0" i="0" sz="175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6214943" y="3634264"/>
            <a:ext cx="214955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Possible Causes</a:t>
            </a:r>
            <a:endParaRPr b="0" i="0" sz="220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6214943" y="4569738"/>
            <a:ext cx="214955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Accounting methods or potential fraud indicators.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952262"/>
            <a:ext cx="4919305" cy="632495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/>
          <p:nvPr/>
        </p:nvSpPr>
        <p:spPr>
          <a:xfrm>
            <a:off x="793790" y="1047512"/>
            <a:ext cx="688598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 to Zipf's Law</a:t>
            </a:r>
            <a:endParaRPr b="0" i="0" sz="4450" u="none" cap="none" strike="noStrike"/>
          </a:p>
        </p:txBody>
      </p:sp>
      <p:sp>
        <p:nvSpPr>
          <p:cNvPr id="154" name="Google Shape;154;p19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Definition</a:t>
            </a:r>
            <a:endParaRPr b="0" i="0" sz="220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Item frequency inversely proportional to rank.</a:t>
            </a:r>
            <a:endParaRPr b="0" i="0" sz="1750" u="none" cap="none" strike="noStrike"/>
          </a:p>
        </p:txBody>
      </p:sp>
      <p:sp>
        <p:nvSpPr>
          <p:cNvPr id="157" name="Google Shape;157;p19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Formula</a:t>
            </a:r>
            <a:endParaRPr b="0" i="0" sz="2200" u="none" cap="none" strike="noStrike"/>
          </a:p>
        </p:txBody>
      </p:sp>
      <p:sp>
        <p:nvSpPr>
          <p:cNvPr id="159" name="Google Shape;159;p19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P(r) approximately 1 divided by rank (r).</a:t>
            </a:r>
            <a:endParaRPr b="0" i="0" sz="175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Applications</a:t>
            </a:r>
            <a:endParaRPr b="0" i="0" sz="220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Word frequency, city sizes, web traffic analysis.</a:t>
            </a:r>
            <a:endParaRPr b="0" i="0" sz="175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Example</a:t>
            </a:r>
            <a:endParaRPr b="0" i="0" sz="220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Top word appears twice as often as the second.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2431971"/>
            <a:ext cx="4919305" cy="3365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793790" y="199274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 and Analysis for Zipf's Law</a:t>
            </a:r>
            <a:endParaRPr b="0" i="0" sz="445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793790" y="4430911"/>
            <a:ext cx="2291953" cy="226814"/>
          </a:xfrm>
          <a:prstGeom prst="roundRect">
            <a:avLst>
              <a:gd fmla="val 42003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793790" y="4997887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</a:t>
            </a:r>
            <a:endParaRPr b="0" i="0" sz="2200" u="none" cap="none" strike="noStrike"/>
          </a:p>
        </p:txBody>
      </p:sp>
      <p:sp>
        <p:nvSpPr>
          <p:cNvPr id="176" name="Google Shape;176;p20"/>
          <p:cNvSpPr/>
          <p:nvPr/>
        </p:nvSpPr>
        <p:spPr>
          <a:xfrm>
            <a:off x="793790" y="5488305"/>
            <a:ext cx="22919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Collection of news articles from 2024.</a:t>
            </a:r>
            <a:endParaRPr b="0" i="0" sz="1750" u="none" cap="none" strike="noStrike"/>
          </a:p>
        </p:txBody>
      </p:sp>
      <p:sp>
        <p:nvSpPr>
          <p:cNvPr id="177" name="Google Shape;177;p20"/>
          <p:cNvSpPr/>
          <p:nvPr/>
        </p:nvSpPr>
        <p:spPr>
          <a:xfrm>
            <a:off x="3425904" y="4090630"/>
            <a:ext cx="2292072" cy="226814"/>
          </a:xfrm>
          <a:prstGeom prst="roundRect">
            <a:avLst>
              <a:gd fmla="val 42003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425904" y="4657606"/>
            <a:ext cx="229207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</a:t>
            </a:r>
            <a:endParaRPr b="0" i="0" sz="220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3425904" y="5148024"/>
            <a:ext cx="229207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Tokenization, frequency counting, rank calculation.</a:t>
            </a:r>
            <a:endParaRPr b="0" i="0" sz="175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6058138" y="3750469"/>
            <a:ext cx="2291953" cy="226814"/>
          </a:xfrm>
          <a:prstGeom prst="roundRect">
            <a:avLst>
              <a:gd fmla="val 42003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6058138" y="4317444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Findings</a:t>
            </a:r>
            <a:endParaRPr b="0" i="0" sz="2200" u="none" cap="none" strike="noStrike"/>
          </a:p>
        </p:txBody>
      </p:sp>
      <p:sp>
        <p:nvSpPr>
          <p:cNvPr id="182" name="Google Shape;182;p20"/>
          <p:cNvSpPr/>
          <p:nvPr/>
        </p:nvSpPr>
        <p:spPr>
          <a:xfrm>
            <a:off x="6058138" y="4807863"/>
            <a:ext cx="22919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Power-law relationship confirms Zipf's Law validity.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8" name="Google Shape;1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>
            <a:off x="6280190" y="137481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Team Contributions</a:t>
            </a:r>
            <a:endParaRPr b="0" i="0" sz="4450" u="none" cap="none" strike="noStrike"/>
          </a:p>
        </p:txBody>
      </p:sp>
      <p:sp>
        <p:nvSpPr>
          <p:cNvPr id="190" name="Google Shape;190;p21"/>
          <p:cNvSpPr/>
          <p:nvPr/>
        </p:nvSpPr>
        <p:spPr>
          <a:xfrm>
            <a:off x="6280190" y="2423755"/>
            <a:ext cx="7556421" cy="4431030"/>
          </a:xfrm>
          <a:prstGeom prst="roundRect">
            <a:avLst>
              <a:gd fmla="val 2150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6287810" y="2431375"/>
            <a:ext cx="7541181" cy="137612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6514624" y="2575084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1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Sandesh</a:t>
            </a:r>
            <a:endParaRPr b="0" i="0" sz="1750" u="none" cap="none" strike="noStrike"/>
          </a:p>
        </p:txBody>
      </p:sp>
      <p:sp>
        <p:nvSpPr>
          <p:cNvPr id="193" name="Google Shape;193;p21"/>
          <p:cNvSpPr/>
          <p:nvPr/>
        </p:nvSpPr>
        <p:spPr>
          <a:xfrm>
            <a:off x="10289024" y="2575084"/>
            <a:ext cx="331315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Created and developed the main notebook and generated all visualizations.</a:t>
            </a:r>
            <a:endParaRPr b="0" i="0" sz="1750" u="none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6287810" y="3807500"/>
            <a:ext cx="7541181" cy="101322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6514624" y="3951208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Swarnim</a:t>
            </a:r>
            <a:endParaRPr b="0" i="0" sz="1750" u="none" cap="none" strike="noStrike"/>
          </a:p>
        </p:txBody>
      </p:sp>
      <p:sp>
        <p:nvSpPr>
          <p:cNvPr id="196" name="Google Shape;196;p21"/>
          <p:cNvSpPr/>
          <p:nvPr/>
        </p:nvSpPr>
        <p:spPr>
          <a:xfrm>
            <a:off x="10289024" y="3951208"/>
            <a:ext cx="3313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Main notebook data, presentation design and creation</a:t>
            </a:r>
            <a:endParaRPr b="0" i="0" sz="1750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6287810" y="4820722"/>
            <a:ext cx="75411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6514624" y="4964430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Neha</a:t>
            </a:r>
            <a:endParaRPr b="0" i="0" sz="1750" u="none" cap="none" strike="noStrike"/>
          </a:p>
        </p:txBody>
      </p:sp>
      <p:sp>
        <p:nvSpPr>
          <p:cNvPr id="199" name="Google Shape;199;p21"/>
          <p:cNvSpPr/>
          <p:nvPr/>
        </p:nvSpPr>
        <p:spPr>
          <a:xfrm>
            <a:off x="10289024" y="4964430"/>
            <a:ext cx="3313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Data preparation, analysis, writing</a:t>
            </a:r>
            <a:endParaRPr b="0" i="0" sz="1750" u="none" cap="none" strike="noStrike"/>
          </a:p>
        </p:txBody>
      </p:sp>
      <p:sp>
        <p:nvSpPr>
          <p:cNvPr id="200" name="Google Shape;200;p21"/>
          <p:cNvSpPr/>
          <p:nvPr/>
        </p:nvSpPr>
        <p:spPr>
          <a:xfrm>
            <a:off x="6287810" y="5833943"/>
            <a:ext cx="7541181" cy="101322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6514624" y="5977652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Tisha</a:t>
            </a:r>
            <a:endParaRPr b="0" i="0" sz="1750" u="none" cap="none" strike="noStrike"/>
          </a:p>
        </p:txBody>
      </p:sp>
      <p:sp>
        <p:nvSpPr>
          <p:cNvPr id="202" name="Google Shape;202;p21"/>
          <p:cNvSpPr/>
          <p:nvPr/>
        </p:nvSpPr>
        <p:spPr>
          <a:xfrm>
            <a:off x="10289024" y="5977652"/>
            <a:ext cx="3313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Data cleaning, writing, report summarization</a:t>
            </a:r>
            <a:endParaRPr b="0" i="0" sz="1750" u="none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12678825" y="7502600"/>
            <a:ext cx="1890300" cy="72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